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5"/>
  </p:notesMasterIdLst>
  <p:sldIdLst>
    <p:sldId id="256" r:id="rId2"/>
    <p:sldId id="258" r:id="rId3"/>
    <p:sldId id="325" r:id="rId4"/>
    <p:sldId id="326" r:id="rId5"/>
    <p:sldId id="327" r:id="rId6"/>
    <p:sldId id="259" r:id="rId7"/>
    <p:sldId id="263" r:id="rId8"/>
    <p:sldId id="265" r:id="rId9"/>
    <p:sldId id="266" r:id="rId10"/>
    <p:sldId id="268" r:id="rId11"/>
    <p:sldId id="349" r:id="rId12"/>
    <p:sldId id="320" r:id="rId13"/>
    <p:sldId id="293" r:id="rId14"/>
    <p:sldId id="294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7" r:id="rId24"/>
    <p:sldId id="338" r:id="rId25"/>
    <p:sldId id="339" r:id="rId26"/>
    <p:sldId id="340" r:id="rId27"/>
    <p:sldId id="342" r:id="rId28"/>
    <p:sldId id="343" r:id="rId29"/>
    <p:sldId id="344" r:id="rId30"/>
    <p:sldId id="350" r:id="rId31"/>
    <p:sldId id="345" r:id="rId32"/>
    <p:sldId id="346" r:id="rId33"/>
    <p:sldId id="348" r:id="rId34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36"/>
      <p:bold r:id="rId37"/>
      <p:italic r:id="rId38"/>
      <p:boldItalic r:id="rId39"/>
    </p:embeddedFont>
    <p:embeddedFont>
      <p:font typeface="Montserrat" panose="00000500000000000000" pitchFamily="2" charset="-52"/>
      <p:regular r:id="rId40"/>
      <p:bold r:id="rId41"/>
      <p:italic r:id="rId42"/>
      <p:boldItalic r:id="rId43"/>
    </p:embeddedFont>
    <p:embeddedFont>
      <p:font typeface="Montserrat SemiBold" panose="00000700000000000000" pitchFamily="2" charset="-52"/>
      <p:regular r:id="rId44"/>
      <p:bold r:id="rId45"/>
      <p:italic r:id="rId46"/>
      <p:boldItalic r:id="rId47"/>
    </p:embeddedFont>
    <p:embeddedFont>
      <p:font typeface="PT Serif" panose="020A0603040505020204" pitchFamily="18" charset="-52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>
    <p:extLst>
      <p:ext uri="{19B8F6BF-5375-455C-9EA6-DF929625EA0E}">
        <p15:presenceInfo xmlns:p15="http://schemas.microsoft.com/office/powerpoint/2012/main" userId="S-1-5-21-1056395079-139840744-1946846412-10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98" autoAdjust="0"/>
  </p:normalViewPr>
  <p:slideViewPr>
    <p:cSldViewPr snapToGrid="0">
      <p:cViewPr varScale="1">
        <p:scale>
          <a:sx n="121" d="100"/>
          <a:sy n="121" d="100"/>
        </p:scale>
        <p:origin x="131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1027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182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0965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28499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2468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1398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0407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73684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086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54673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33374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741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149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2770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4750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918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9976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59095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38759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7613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9576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2788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763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suslugi.ru/600173/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688520" y="2200813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altLang="ru-RU" sz="2400" b="1" dirty="0">
                <a:solidFill>
                  <a:srgbClr val="7030A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«Организация отдыха и оздоровления детей в каникулярное время</a:t>
            </a: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(функций) </a:t>
            </a:r>
            <a:endParaRPr sz="24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7651" y="1297506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«Путевка в лагерь», выбрать действие «Отдых детей на каникулах».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78" y="2140024"/>
            <a:ext cx="5444579" cy="1189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6141908" y="2140024"/>
            <a:ext cx="2689226" cy="2390994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>
            <a:off x="2187388" y="2967318"/>
            <a:ext cx="4778188" cy="13357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7651" y="1297506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На странице Департамента образования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168" y="1297506"/>
            <a:ext cx="3920866" cy="31688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89321" y="3700732"/>
            <a:ext cx="1267463" cy="51758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216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</a:t>
            </a:r>
          </a:p>
          <a:p>
            <a:pPr marL="268288" indent="0"/>
            <a:r>
              <a:rPr lang="en-US" altLang="ru-RU" dirty="0">
                <a:hlinkClick r:id="rId3"/>
              </a:rPr>
              <a:t>https://www.gosuslugi.ru/600173/1</a:t>
            </a:r>
            <a:endParaRPr lang="ru-RU" altLang="ru-RU" dirty="0"/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  <a:p>
            <a:pPr marL="268288" indent="0"/>
            <a:endParaRPr lang="ru-RU" altLang="ru-RU" sz="800" dirty="0"/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Выбрать «Начать».</a:t>
            </a:r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3934"/>
            <a:ext cx="6372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4592625" y="1241389"/>
            <a:ext cx="3649534" cy="324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047369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того, кто обращается за услугой 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52" y="1411516"/>
            <a:ext cx="5362132" cy="28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представитель ребенка, то необходимо загрузить документ, подтверждающий полномочия представителя на подачу заявления от имени физического лица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21" y="1117914"/>
            <a:ext cx="3426595" cy="37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родитель (законный представитель) ребенка, то данные будут загружены из Личного кабинета заявителя.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29" y="1187398"/>
            <a:ext cx="3254991" cy="363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90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Проверьте  свой номер телефона, электронную почту и адрес места жительства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55" y="1853080"/>
            <a:ext cx="2944014" cy="1673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387" y="1860662"/>
            <a:ext cx="2946397" cy="1689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372" y="2968543"/>
            <a:ext cx="2909538" cy="186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8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dirty="0"/>
              <a:t>Укажите сведения о ребенке (детях). Данные загружаются из Личного кабинета, в случае отсутствия данных о ребенке (детях), необходимо добавить их в Личном кабинете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53" y="2060444"/>
            <a:ext cx="3668824" cy="2718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91" y="1846730"/>
            <a:ext cx="2914925" cy="306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34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выбора ребенка, данные которого указаны в Личном кабинете, на форме услуги предоставляется возможность проверки и редактирования данных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55" y="2089052"/>
            <a:ext cx="3663580" cy="22523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197" y="2089052"/>
            <a:ext cx="3786225" cy="225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3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31" y="1478865"/>
            <a:ext cx="6012701" cy="294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83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(весенние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44357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10.02.2025 до 23:59 17.02.2025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весенних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20.02.2025 до 23:59 01.04.2025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весенних каникул (на свободные места).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0" indent="0"/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22" y="1328697"/>
            <a:ext cx="3474471" cy="3421154"/>
          </a:xfrm>
          <a:prstGeom prst="rect">
            <a:avLst/>
          </a:prstGeom>
        </p:spPr>
      </p:pic>
      <p:sp>
        <p:nvSpPr>
          <p:cNvPr id="6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ребенок имеет свидетельство о рождения иностранного государства, то необходимо загрузить нотариально заверенный электронный документ. 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38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452" y="1526876"/>
            <a:ext cx="3387875" cy="310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59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515" y="1117914"/>
            <a:ext cx="2931269" cy="2116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451" y="2930385"/>
            <a:ext cx="3186128" cy="1537420"/>
          </a:xfrm>
          <a:prstGeom prst="rect">
            <a:avLst/>
          </a:prstGeom>
        </p:spPr>
      </p:pic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случает если адрес места жительства ребенка совпадает с адресом места жительства заявителя, то необходимо сделать об этом отметку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44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7" y="2384081"/>
            <a:ext cx="4270074" cy="20958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23" y="1342838"/>
            <a:ext cx="3975653" cy="208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79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случает если было указано, что фамилии у ребенка и заявителя разные, необходимо указать причину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396" y="1268083"/>
            <a:ext cx="3561788" cy="298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93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установления отцовства над ребенком,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70" y="1392740"/>
            <a:ext cx="3903946" cy="29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40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46158" y="1242205"/>
            <a:ext cx="8056407" cy="15268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заключения брака, то необходимо указать где зарегистрирован брак.</a:t>
            </a:r>
          </a:p>
          <a:p>
            <a:pPr marL="268288" indent="0"/>
            <a:r>
              <a:rPr lang="ru-RU" altLang="ru-RU" dirty="0"/>
              <a:t>В случае регистрации брака на территории иностранного государства,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39" y="2530598"/>
            <a:ext cx="3628877" cy="17453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59" y="2530598"/>
            <a:ext cx="2863226" cy="208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3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49168" y="1233579"/>
            <a:ext cx="2970921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расторжения брака, то необходимо указать где расторгнут брак.</a:t>
            </a:r>
          </a:p>
          <a:p>
            <a:pPr marL="268288" indent="0"/>
            <a:r>
              <a:rPr lang="ru-RU" altLang="ru-RU" dirty="0"/>
              <a:t>В случае расторжения брака на территории иностранного государства, необходимо указать реквизиты свидетельства и загрузить документ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413" y="1117914"/>
            <a:ext cx="2951619" cy="14057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719" y="1700221"/>
            <a:ext cx="2497415" cy="1832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363" y="2616585"/>
            <a:ext cx="2339669" cy="23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66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изменения, то необходимо выбрать кто изменил фамилию и указать реквизиты документа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21" y="2051369"/>
            <a:ext cx="3470544" cy="1918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824" y="1961670"/>
            <a:ext cx="2779142" cy="20083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26" y="2706944"/>
            <a:ext cx="2884814" cy="21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26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связи с использованием региональной системы, при выборе категории, к которой относится ребенок, необходимо в поле поиска указать значение «Екатеринбург»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32" y="2406364"/>
            <a:ext cx="3402796" cy="176473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362" y="1973636"/>
            <a:ext cx="3162471" cy="277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(летние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03.03.2025 до 23:59 10.03.2025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17.03.2025 до 23:59 24.03.2025 </a:t>
            </a:r>
            <a:r>
              <a:rPr lang="ru-RU" sz="1600" dirty="0"/>
              <a:t>– прием заявлений о предоставлении права получения путевки в лагеря с дневным пребываниям детей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13.03.2025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(на свободные места);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27.03.2025 </a:t>
            </a:r>
            <a:r>
              <a:rPr lang="ru-RU" sz="1600" dirty="0"/>
              <a:t>- прием заявлений о предоставлении права получения путевки в лагеря с дневным пребываниям детей в период летних каникул (на свободные места).</a:t>
            </a:r>
          </a:p>
          <a:p>
            <a:pPr marL="0" indent="0"/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2174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4672C5-E089-4D00-A5D9-54A1D48BEB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93" t="13333" r="33621" b="7653"/>
          <a:stretch/>
        </p:blipFill>
        <p:spPr>
          <a:xfrm>
            <a:off x="4966137" y="1151001"/>
            <a:ext cx="2758797" cy="3762780"/>
          </a:xfrm>
          <a:prstGeom prst="rect">
            <a:avLst/>
          </a:prstGeom>
        </p:spPr>
      </p:pic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4085678" cy="34349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268288" indent="0"/>
            <a:r>
              <a:rPr lang="ru-RU" altLang="ru-RU" dirty="0"/>
              <a:t>В случае подачи заявления о предоставлении субсидированной путевки и отсутствия документов, подтверждающих право на получение путевки за неполную стоимость, следует выбрать категорию «Без льгот (по оплате)». 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  <a:p>
            <a:pPr marL="268288" indent="0"/>
            <a:r>
              <a:rPr lang="ru-RU" altLang="ru-RU" dirty="0"/>
              <a:t>Для подачи заявления о предоставлении путевки  за полную стоимость, необходимо выбрать соответствующее значение «Без льгот (полная стоимость путевки)»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 случае отсутствия льгот, позволяющих получить путевки во внеочередном или первоочередном порядке, необходимо выбрать значение «Без льгот (по очереди)»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36542" y="2207171"/>
            <a:ext cx="2507258" cy="5123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356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Для выбора организации отдыха и оздоровления, необходимо в поле «Организация» ввести название организации, выбрать из списка организацию (</a:t>
            </a:r>
            <a:r>
              <a:rPr lang="ru-RU" altLang="ru-RU" b="1" dirty="0" err="1"/>
              <a:t>ДепОбр</a:t>
            </a:r>
            <a:r>
              <a:rPr lang="ru-RU" altLang="ru-RU" b="1" dirty="0"/>
              <a:t> АГ Екатеринбурга </a:t>
            </a:r>
            <a:r>
              <a:rPr lang="ru-RU" altLang="ru-RU" dirty="0"/>
              <a:t>– название организации) и период отдыха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E6FBEF-6E2E-4EF8-A625-4057967412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23" t="28046" r="33535" b="39157"/>
          <a:stretch/>
        </p:blipFill>
        <p:spPr>
          <a:xfrm>
            <a:off x="880709" y="2375015"/>
            <a:ext cx="3289271" cy="188209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ECBAD36-A3DB-4C23-B605-906C37E5C04A}"/>
              </a:ext>
            </a:extLst>
          </p:cNvPr>
          <p:cNvSpPr/>
          <p:nvPr/>
        </p:nvSpPr>
        <p:spPr>
          <a:xfrm>
            <a:off x="1056289" y="2971038"/>
            <a:ext cx="2624959" cy="43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DAE14D-C790-4100-88BB-0205064ED6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34" t="28046" r="33621" b="22146"/>
          <a:stretch/>
        </p:blipFill>
        <p:spPr>
          <a:xfrm>
            <a:off x="4625018" y="2124404"/>
            <a:ext cx="3003331" cy="256189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182AE17-5925-47DC-977C-D2314C5117FC}"/>
              </a:ext>
            </a:extLst>
          </p:cNvPr>
          <p:cNvSpPr/>
          <p:nvPr/>
        </p:nvSpPr>
        <p:spPr>
          <a:xfrm>
            <a:off x="4814203" y="2753880"/>
            <a:ext cx="2624959" cy="18338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740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424" y="1375862"/>
            <a:ext cx="8659772" cy="769500"/>
          </a:xfrm>
        </p:spPr>
        <p:txBody>
          <a:bodyPr>
            <a:normAutofit/>
          </a:bodyPr>
          <a:lstStyle/>
          <a:p>
            <a:pPr indent="-7938"/>
            <a:r>
              <a:rPr lang="ru-RU" dirty="0"/>
              <a:t>В случае необходимости в предоставлении оригиналов документов, в личный кабинет заявителя поступит уведомление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34" y="2143012"/>
            <a:ext cx="3756624" cy="260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671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" y="1154396"/>
            <a:ext cx="8973023" cy="769500"/>
          </a:xfrm>
        </p:spPr>
        <p:txBody>
          <a:bodyPr>
            <a:normAutofit/>
          </a:bodyPr>
          <a:lstStyle/>
          <a:p>
            <a:pPr indent="-7938"/>
            <a:r>
              <a:rPr lang="ru-RU" dirty="0"/>
              <a:t>Выбор места получения результата предоставления услуги на бумажном носителе, подтверждение отправки заявления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1E0B8E-23DC-4A82-8981-433AB4E942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61" r="35086" b="35479"/>
          <a:stretch/>
        </p:blipFill>
        <p:spPr>
          <a:xfrm>
            <a:off x="189236" y="1923896"/>
            <a:ext cx="4788686" cy="21685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3FFE82-53FC-4B1C-8DA4-2D2B08FF0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0641" y="2141006"/>
            <a:ext cx="3824123" cy="215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1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(осенние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08.09.2025 до 23:59 15.09.2025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осенних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18.09.2025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осенних каникул (на свободные места).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6937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(зимние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10.11.2025 до 23:59 17.11.2025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зимних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20.11.2025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зимних каникул (на свободные места).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9924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паспорт родителя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(с 14 лет - паспорт гражданина </a:t>
            </a:r>
            <a:r>
              <a:rPr lang="ru-RU" dirty="0" err="1"/>
              <a:t>Росийской</a:t>
            </a:r>
            <a:r>
              <a:rPr lang="ru-RU" dirty="0"/>
              <a:t> Федерации);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первоочередное и преимущественное право предоставления путевки в организацию отдыха и оздоровления (при наличии права);</a:t>
            </a:r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право льготы по оплате за путевку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286016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 ЕПГУ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5452" y="1729806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 </a:t>
            </a: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ЕПГУ,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1" y="1269169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38" y="1844618"/>
            <a:ext cx="5327809" cy="24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1379579" y="2300680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4009570" y="2300681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12769</TotalTime>
  <Words>1260</Words>
  <Application>Microsoft Office PowerPoint</Application>
  <PresentationFormat>Экран (16:9)</PresentationFormat>
  <Paragraphs>128</Paragraphs>
  <Slides>33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Montserrat</vt:lpstr>
      <vt:lpstr>PT Serif</vt:lpstr>
      <vt:lpstr>Montserrat SemiBold</vt:lpstr>
      <vt:lpstr>Georgia</vt:lpstr>
      <vt:lpstr>Arial</vt:lpstr>
      <vt:lpstr>Gameday</vt:lpstr>
      <vt:lpstr>            Предоставление муниципальной услуги  «Организация отдыха и оздоровления детей в каникулярное время»  с использованием федеральной портальной формы на Едином портале государственных и муниципальных услуг (функций) </vt:lpstr>
      <vt:lpstr>Когда подавать заявление (весенние каникулы):</vt:lpstr>
      <vt:lpstr>Когда подавать заявление (летние каникулы):</vt:lpstr>
      <vt:lpstr>Когда подавать заявление (осенние каникулы):</vt:lpstr>
      <vt:lpstr>Когда подавать заявление (зимние каникулы):</vt:lpstr>
      <vt:lpstr>Какие документы необходимы для заполнения заявления:</vt:lpstr>
      <vt:lpstr>Если нет регистрации на ЕПГУ  (нет учетной записи)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Татьяна Мезенина</cp:lastModifiedBy>
  <cp:revision>147</cp:revision>
  <dcterms:modified xsi:type="dcterms:W3CDTF">2025-01-22T12:30:36Z</dcterms:modified>
</cp:coreProperties>
</file>